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1" r:id="rId4"/>
    <p:sldId id="262" r:id="rId5"/>
    <p:sldId id="257" r:id="rId6"/>
    <p:sldId id="278" r:id="rId7"/>
    <p:sldId id="260" r:id="rId8"/>
    <p:sldId id="263" r:id="rId9"/>
    <p:sldId id="275" r:id="rId10"/>
    <p:sldId id="276" r:id="rId11"/>
    <p:sldId id="264" r:id="rId12"/>
    <p:sldId id="265" r:id="rId13"/>
    <p:sldId id="269" r:id="rId14"/>
    <p:sldId id="270" r:id="rId15"/>
    <p:sldId id="266" r:id="rId16"/>
    <p:sldId id="267" r:id="rId17"/>
    <p:sldId id="268" r:id="rId18"/>
    <p:sldId id="271" r:id="rId19"/>
    <p:sldId id="272" r:id="rId20"/>
    <p:sldId id="273" r:id="rId21"/>
    <p:sldId id="274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1"/>
  </p:normalViewPr>
  <p:slideViewPr>
    <p:cSldViewPr snapToGrid="0" snapToObjects="1">
      <p:cViewPr varScale="1">
        <p:scale>
          <a:sx n="93" d="100"/>
          <a:sy n="93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200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3696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708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443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55453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7126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9579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309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918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22061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594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4E0A2CE-417E-C14D-A15C-057272106605}" type="datetimeFigureOut">
              <a:rPr lang="pl-PL" smtClean="0"/>
              <a:t>25.01.2025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55EAE50-3202-B64D-981D-3BF415DAB11C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7917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E4F0B6-2EF2-234C-9565-61B6335DA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sz="8000" dirty="0"/>
              <a:t>JAK POWSTAŁA GRA</a:t>
            </a:r>
            <a:br>
              <a:rPr lang="pl-PL" sz="8000" dirty="0"/>
            </a:br>
            <a:r>
              <a:rPr lang="pl-PL" sz="4800" b="1" dirty="0">
                <a:solidFill>
                  <a:schemeClr val="accent3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MATEMATYCZNY WYŚCIG</a:t>
            </a:r>
            <a:endParaRPr lang="pl-PL" sz="8000" b="1" dirty="0">
              <a:solidFill>
                <a:schemeClr val="accent3"/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FCE14F3C-EEC1-D14D-85B7-EBD9AEE929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BY DARIA BARTKOWIAK I OLIWIA WÓJCICKA</a:t>
            </a:r>
          </a:p>
        </p:txBody>
      </p:sp>
    </p:spTree>
    <p:extLst>
      <p:ext uri="{BB962C8B-B14F-4D97-AF65-F5344CB8AC3E}">
        <p14:creationId xmlns:p14="http://schemas.microsoft.com/office/powerpoint/2010/main" val="2777614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D27A50A-4ADA-6640-BF24-C645829E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ZAPISYWANIE POSTĘPU - AUTOMATYCZNE</a:t>
            </a:r>
          </a:p>
        </p:txBody>
      </p:sp>
      <p:pic>
        <p:nvPicPr>
          <p:cNvPr id="5" name="Symbol zastępczy zawartości 4" descr="Obraz zawierający tekst, Czcionka, zrzut ekranu&#10;&#10;Opis wygenerowany automatycznie">
            <a:extLst>
              <a:ext uri="{FF2B5EF4-FFF2-40B4-BE49-F238E27FC236}">
                <a16:creationId xmlns:a16="http://schemas.microsoft.com/office/drawing/2014/main" id="{5639EF89-61EF-8B4B-847C-8D1B63033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950" y="3094481"/>
            <a:ext cx="10179050" cy="1506083"/>
          </a:xfrm>
        </p:spPr>
      </p:pic>
    </p:spTree>
    <p:extLst>
      <p:ext uri="{BB962C8B-B14F-4D97-AF65-F5344CB8AC3E}">
        <p14:creationId xmlns:p14="http://schemas.microsoft.com/office/powerpoint/2010/main" val="333191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5C480F-1D76-4145-82A6-76181CC24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Uruchamianie poziomu</a:t>
            </a:r>
          </a:p>
        </p:txBody>
      </p:sp>
      <p:pic>
        <p:nvPicPr>
          <p:cNvPr id="21" name="Symbol zastępczy zawartości 20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9F3659BC-FE7D-3241-A681-8908B61B5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0839" y="1260764"/>
            <a:ext cx="5597236" cy="5597236"/>
          </a:xfrm>
        </p:spPr>
      </p:pic>
      <p:pic>
        <p:nvPicPr>
          <p:cNvPr id="25" name="Obraz 24" descr="Obraz zawierający tekst, zrzut ekranu, Karteczka samoprzylepna, kwadrat&#10;&#10;Opis wygenerowany automatycznie">
            <a:extLst>
              <a:ext uri="{FF2B5EF4-FFF2-40B4-BE49-F238E27FC236}">
                <a16:creationId xmlns:a16="http://schemas.microsoft.com/office/drawing/2014/main" id="{038997DA-090E-AB48-AED0-5A9FD3A16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9" y="1874517"/>
            <a:ext cx="6096000" cy="381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7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AD8CF2-5853-6D44-8F81-2836437A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POMYŚLNE UKOŃCZENIE POZIOMU</a:t>
            </a:r>
          </a:p>
        </p:txBody>
      </p:sp>
      <p:pic>
        <p:nvPicPr>
          <p:cNvPr id="5" name="Symbol zastępczy zawartości 4" descr="Obraz zawierający tekst, zrzut ekranu, oprogramowanie, diagram&#10;&#10;Opis wygenerowany automatycznie">
            <a:extLst>
              <a:ext uri="{FF2B5EF4-FFF2-40B4-BE49-F238E27FC236}">
                <a16:creationId xmlns:a16="http://schemas.microsoft.com/office/drawing/2014/main" id="{7AD3CF79-8D12-2745-A21F-E43661C42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18"/>
          <a:stretch/>
        </p:blipFill>
        <p:spPr>
          <a:xfrm>
            <a:off x="378841" y="1650767"/>
            <a:ext cx="7088758" cy="4392585"/>
          </a:xfrm>
        </p:spPr>
      </p:pic>
      <p:pic>
        <p:nvPicPr>
          <p:cNvPr id="7" name="Obraz 6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0DE8E63-5B01-5442-8F54-B465509C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1903960"/>
            <a:ext cx="56769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5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7DB7CD-6DF4-8F49-80C7-BD9B6F1F9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ODBLOKOWANO NOWY POZIOM</a:t>
            </a:r>
          </a:p>
        </p:txBody>
      </p:sp>
      <p:pic>
        <p:nvPicPr>
          <p:cNvPr id="11" name="Symbol zastępczy zawartości 10" descr="Obraz zawierający tekst, zrzut ekranu, Karteczka samoprzylepna, kwadrat&#10;&#10;Opis wygenerowany automatycznie">
            <a:extLst>
              <a:ext uri="{FF2B5EF4-FFF2-40B4-BE49-F238E27FC236}">
                <a16:creationId xmlns:a16="http://schemas.microsoft.com/office/drawing/2014/main" id="{FFC1B2DC-83BB-7945-84BA-A4E1E918A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605" y="1129107"/>
            <a:ext cx="8542789" cy="5346508"/>
          </a:xfrm>
        </p:spPr>
      </p:pic>
    </p:spTree>
    <p:extLst>
      <p:ext uri="{BB962C8B-B14F-4D97-AF65-F5344CB8AC3E}">
        <p14:creationId xmlns:p14="http://schemas.microsoft.com/office/powerpoint/2010/main" val="426378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9E869D-879C-AD4C-B018-2AD0AB99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" name="Symbol zastępczy zawartości 10" descr="Obraz zawierający zrzut ekranu, tekst, Wielobarwność, kwadrat&#10;&#10;Opis wygenerowany automatycznie">
            <a:extLst>
              <a:ext uri="{FF2B5EF4-FFF2-40B4-BE49-F238E27FC236}">
                <a16:creationId xmlns:a16="http://schemas.microsoft.com/office/drawing/2014/main" id="{109A0C6F-CEF7-A94F-8D01-7E49FAF28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44" y="382385"/>
            <a:ext cx="9761989" cy="6109544"/>
          </a:xfrm>
        </p:spPr>
      </p:pic>
    </p:spTree>
    <p:extLst>
      <p:ext uri="{BB962C8B-B14F-4D97-AF65-F5344CB8AC3E}">
        <p14:creationId xmlns:p14="http://schemas.microsoft.com/office/powerpoint/2010/main" val="207800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39B64E-A746-D64F-B1AA-007C6282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NIEUKOŃCZENIE POZIOMU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DBA4B7D4-D35A-BB4C-8341-698AA6212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5684" y="1376564"/>
            <a:ext cx="4681413" cy="4681413"/>
          </a:xfrm>
        </p:spPr>
      </p:pic>
      <p:pic>
        <p:nvPicPr>
          <p:cNvPr id="11" name="Obraz 10" descr="Obraz zawierający tekst, zrzut ekranu, oprogramowanie, diagram&#10;&#10;Opis wygenerowany automatycznie">
            <a:extLst>
              <a:ext uri="{FF2B5EF4-FFF2-40B4-BE49-F238E27FC236}">
                <a16:creationId xmlns:a16="http://schemas.microsoft.com/office/drawing/2014/main" id="{E9ECB9C8-BF39-D343-82F6-52F09B482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8"/>
          <a:stretch/>
        </p:blipFill>
        <p:spPr>
          <a:xfrm>
            <a:off x="367277" y="1494973"/>
            <a:ext cx="7198407" cy="44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24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25CE9-5E71-6D43-86A4-3EB25A5F4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AKTUALIZACJA GWIAZDEK I NAJLEPSZYCH CZASÓW</a:t>
            </a:r>
          </a:p>
        </p:txBody>
      </p:sp>
      <p:pic>
        <p:nvPicPr>
          <p:cNvPr id="5" name="Symbol zastępczy zawartości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7730818C-B931-2941-907B-95AA26A67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1796" y="2245703"/>
            <a:ext cx="5250204" cy="3594100"/>
          </a:xfrm>
        </p:spPr>
      </p:pic>
      <p:pic>
        <p:nvPicPr>
          <p:cNvPr id="7" name="Obraz 6" descr="Obraz zawierający tekst, zrzut ekranu, oprogramowanie, diagram&#10;&#10;Opis wygenerowany automatycznie">
            <a:extLst>
              <a:ext uri="{FF2B5EF4-FFF2-40B4-BE49-F238E27FC236}">
                <a16:creationId xmlns:a16="http://schemas.microsoft.com/office/drawing/2014/main" id="{D6F6FB65-757E-7642-A66B-6A88623202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7"/>
          <a:stretch/>
        </p:blipFill>
        <p:spPr>
          <a:xfrm>
            <a:off x="387927" y="1969421"/>
            <a:ext cx="6668008" cy="41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0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D477D37-B2E2-BF40-BA94-48215387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UKOŃCZENIE OSTATNIEGO POZIOMU</a:t>
            </a:r>
          </a:p>
        </p:txBody>
      </p:sp>
      <p:pic>
        <p:nvPicPr>
          <p:cNvPr id="5" name="Symbol zastępczy zawartości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C6188FCB-A183-1944-8A84-4500A8077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844" y="1673514"/>
            <a:ext cx="7504312" cy="4339682"/>
          </a:xfrm>
        </p:spPr>
      </p:pic>
    </p:spTree>
    <p:extLst>
      <p:ext uri="{BB962C8B-B14F-4D97-AF65-F5344CB8AC3E}">
        <p14:creationId xmlns:p14="http://schemas.microsoft.com/office/powerpoint/2010/main" val="254077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E23E61-C518-F648-AD7E-E75DD74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RÓŻNYCH POZIOMÓW</a:t>
            </a:r>
          </a:p>
        </p:txBody>
      </p:sp>
      <p:pic>
        <p:nvPicPr>
          <p:cNvPr id="5" name="Symbol zastępczy zawartości 4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D1E27EE7-91E0-2747-AA16-5A7169ED8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149061"/>
            <a:ext cx="5708939" cy="5708939"/>
          </a:xfrm>
        </p:spPr>
      </p:pic>
      <p:pic>
        <p:nvPicPr>
          <p:cNvPr id="11" name="Obraz 10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F707DD4C-A8C5-6748-AE84-7F236D17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00" y="1149061"/>
            <a:ext cx="5708939" cy="57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2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E23E61-C518-F648-AD7E-E75DD74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RÓŻNYCH POZIOMÓW</a:t>
            </a:r>
          </a:p>
        </p:txBody>
      </p:sp>
      <p:pic>
        <p:nvPicPr>
          <p:cNvPr id="4" name="Obraz 3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206F063B-51C9-2348-961E-C7617C475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2902"/>
            <a:ext cx="5881255" cy="5881255"/>
          </a:xfrm>
          <a:prstGeom prst="rect">
            <a:avLst/>
          </a:prstGeom>
        </p:spPr>
      </p:pic>
      <p:pic>
        <p:nvPicPr>
          <p:cNvPr id="9" name="Symbol zastępczy zawartości 8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F252C9AF-F4B5-DA45-AFBF-E03B030C7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38423" y="1062901"/>
            <a:ext cx="5881255" cy="5881255"/>
          </a:xfrm>
        </p:spPr>
      </p:pic>
    </p:spTree>
    <p:extLst>
      <p:ext uri="{BB962C8B-B14F-4D97-AF65-F5344CB8AC3E}">
        <p14:creationId xmlns:p14="http://schemas.microsoft.com/office/powerpoint/2010/main" val="180872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NASZE PLANY WOBEC GRY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766A74-ECE9-664E-BC48-9AFE9596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5565"/>
            <a:ext cx="10178322" cy="4650690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l-PL" sz="33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CEL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marL="0" indent="0" algn="just">
              <a:buNone/>
            </a:pPr>
            <a:r>
              <a:rPr lang="pl-PL" sz="3300" dirty="0">
                <a:solidFill>
                  <a:schemeClr val="tx1"/>
                </a:solidFill>
                <a:latin typeface="Calibri" panose="020F0502020204030204" pitchFamily="34" charset="0"/>
              </a:rPr>
              <a:t>S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tworzenie angażującej i edukacyjnej gry matematycznej,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która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rozwija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umiejętnośc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szybkiego liczenia w pamięci. Gra ma nie tylko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dostarczac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rozrywki, ale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także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wspierac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użytkowników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w doskonaleniu ich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zdolności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matematycznych poprzez stopniowe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zwiększanie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poziomu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trudności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Dzięki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dynamicznej rozgrywce, systemowi nagród oraz różnorodnym wyzwaniom, gra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zachęca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graczy do systematycznego poprawiania swoich wyników i podejmowania nowych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wyzwan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́. Gra ma na celu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połączenie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edukacji z zabawą, oferując graczom satysfakcję z nauki i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osiągania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kolejnych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etapów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rozwoju </a:t>
            </a:r>
            <a:r>
              <a:rPr lang="pl-PL" sz="33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umiejętności</a:t>
            </a:r>
            <a:r>
              <a:rPr lang="pl-PL" sz="33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204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E23E61-C518-F648-AD7E-E75DD74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RÓŻNYCH POZIOMÓW</a:t>
            </a:r>
          </a:p>
        </p:txBody>
      </p:sp>
      <p:pic>
        <p:nvPicPr>
          <p:cNvPr id="7" name="Symbol zastępczy zawartości 6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1347FDEF-72CF-A943-84F6-09AA0ADDDA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3815" y="980786"/>
            <a:ext cx="5780232" cy="5780232"/>
          </a:xfrm>
        </p:spPr>
      </p:pic>
      <p:pic>
        <p:nvPicPr>
          <p:cNvPr id="10" name="Obraz 9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A10BB966-22F3-7B43-B127-B47B8441D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2" y="980787"/>
            <a:ext cx="5780231" cy="57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5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E23E61-C518-F648-AD7E-E75DD741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RÓŻNYCH POZIOMÓW</a:t>
            </a:r>
          </a:p>
        </p:txBody>
      </p:sp>
      <p:pic>
        <p:nvPicPr>
          <p:cNvPr id="6" name="Symbol zastępczy zawartości 5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6AFE8117-93B4-6C46-ADE9-1A1C29860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5352" y="1128452"/>
            <a:ext cx="5754542" cy="5754542"/>
          </a:xfrm>
        </p:spPr>
      </p:pic>
      <p:pic>
        <p:nvPicPr>
          <p:cNvPr id="9" name="Obraz 8" descr="Obraz zawierający tekst, zrzut ekranu, oprogramowanie, System operacyjny&#10;&#10;Opis wygenerowany automatycznie">
            <a:extLst>
              <a:ext uri="{FF2B5EF4-FFF2-40B4-BE49-F238E27FC236}">
                <a16:creationId xmlns:a16="http://schemas.microsoft.com/office/drawing/2014/main" id="{229234A6-E11F-C74D-AFA1-F3D859F50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4" y="1128451"/>
            <a:ext cx="5754543" cy="57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25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BIZNESPLAN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766A74-ECE9-664E-BC48-9AFE9596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67724"/>
            <a:ext cx="10178322" cy="51078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1. Problemy, </a:t>
            </a:r>
            <a:r>
              <a:rPr lang="pl-PL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które</a:t>
            </a:r>
            <a:r>
              <a:rPr lang="pl-PL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rozwiązuje</a:t>
            </a:r>
            <a:r>
              <a:rPr lang="pl-PL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gra: </a:t>
            </a:r>
            <a:endParaRPr lang="pl-PL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Brak atrakcyjnych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narzędzi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edukacyjnych w zakresie matematyki. 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Niska motywacja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uczniów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do nauki matematyki - gra sprawia,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że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nauka 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matematyki staje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sie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przyjemnościa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poprzez nieustanną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chęc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progresu i wyzwania dostosowane do poziomu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użytkownika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>
              <a:buFont typeface="+mj-lt"/>
              <a:buAutoNum type="arabicPeriod" startAt="2"/>
            </a:pPr>
            <a:r>
              <a:rPr lang="pl-PL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Grupa docelowa: </a:t>
            </a:r>
            <a:endParaRPr lang="pl-PL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Uczniowie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szkół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podstawowych i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średnich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Nauczyciele i rodzice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poszukujący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narzędzi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edukacyjnych. 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Dorośli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chcący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poprawic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swoje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umiejętności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matematyczne (np.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przygotowując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sie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do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egzaminów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).</a:t>
            </a:r>
          </a:p>
          <a:p>
            <a:pPr>
              <a:buFont typeface="+mj-lt"/>
              <a:buAutoNum type="arabicPeriod" startAt="2"/>
            </a:pPr>
            <a:r>
              <a:rPr lang="pl-PL" b="1" dirty="0">
                <a:solidFill>
                  <a:schemeClr val="tx1"/>
                </a:solidFill>
                <a:latin typeface="Calibri" panose="020F0502020204030204" pitchFamily="34" charset="0"/>
              </a:rPr>
              <a:t>Ulepszanie</a:t>
            </a:r>
            <a:r>
              <a:rPr lang="pl-PL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  <a:endParaRPr lang="pl-PL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 łatwością można dodawać nowe poziomy, nowe </a:t>
            </a:r>
            <a:r>
              <a:rPr lang="pl-PL" sz="2000" dirty="0">
                <a:solidFill>
                  <a:schemeClr val="tx1"/>
                </a:solidFill>
                <a:latin typeface="Calibri" panose="020F0502020204030204" pitchFamily="34" charset="0"/>
              </a:rPr>
              <a:t>działania i usprawnienia dzięki czemu grę może w łatwy sposób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0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upgrade’ować</a:t>
            </a:r>
            <a:r>
              <a:rPr lang="pl-PL" sz="20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i ulepszać</a:t>
            </a:r>
            <a:endParaRPr lang="pl-PL" sz="1400" dirty="0">
              <a:solidFill>
                <a:schemeClr val="tx1"/>
              </a:solidFill>
              <a:effectLst/>
              <a:latin typeface="SymbolMT"/>
            </a:endParaRPr>
          </a:p>
          <a:p>
            <a:pPr marL="0" indent="0">
              <a:buNone/>
            </a:pPr>
            <a:endParaRPr lang="pl-PL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6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B9A9AD-7E9F-764D-A215-B904D4A0D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4A652D9-B170-1F44-AADC-72B8FBF8D3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chemeClr val="accent3"/>
                </a:solidFill>
              </a:rPr>
              <a:t>I MIŁEGO GRANIA ;)</a:t>
            </a:r>
          </a:p>
        </p:txBody>
      </p:sp>
    </p:spTree>
    <p:extLst>
      <p:ext uri="{BB962C8B-B14F-4D97-AF65-F5344CB8AC3E}">
        <p14:creationId xmlns:p14="http://schemas.microsoft.com/office/powerpoint/2010/main" val="400484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NASZE PLANY WOBEC GRY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766A74-ECE9-664E-BC48-9AFE9596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65565"/>
            <a:ext cx="10178322" cy="4650690"/>
          </a:xfrm>
        </p:spPr>
        <p:txBody>
          <a:bodyPr>
            <a:normAutofit lnSpcReduction="10000"/>
          </a:bodyPr>
          <a:lstStyle/>
          <a:p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KLUCZOWE ELEMENTY ROZGRYWKI: </a:t>
            </a:r>
            <a:endParaRPr lang="pl-PL" sz="40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Mechanika gry: </a:t>
            </a:r>
            <a:endParaRPr lang="pl-PL" sz="24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każdym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poziomie gracz musi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rozwiązac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10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równan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matematycznych w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określonym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czasie. </a:t>
            </a:r>
            <a:endParaRPr lang="pl-PL" sz="16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Ukończenie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poziomu w wyznaczonym limicie czasowym odblokowuje kolejny etap gry. </a:t>
            </a:r>
            <a:endParaRPr lang="pl-PL" sz="1600" dirty="0">
              <a:solidFill>
                <a:schemeClr val="tx1"/>
              </a:solidFill>
              <a:effectLst/>
              <a:latin typeface="SymbolMT"/>
            </a:endParaRPr>
          </a:p>
          <a:p>
            <a:pPr>
              <a:buFont typeface="+mj-lt"/>
              <a:buAutoNum type="arabicPeriod"/>
            </a:pP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System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nagród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  <a:endParaRPr lang="pl-PL" sz="24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Gra zawiera system gwiazdkowy,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który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pozwala graczowi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oceniac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i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poprawiac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swoje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wcześniejsze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wyniki. </a:t>
            </a:r>
            <a:endParaRPr lang="pl-PL" sz="16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każdym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poziomie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można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zdobyc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maksymalnie 3 gwiazdki, w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zależności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od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szybkości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wykonania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działan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́. </a:t>
            </a:r>
            <a:endParaRPr lang="pl-PL" sz="1600" dirty="0">
              <a:solidFill>
                <a:schemeClr val="tx1"/>
              </a:solidFill>
              <a:effectLst/>
              <a:latin typeface="SymbolMT"/>
            </a:endParaRPr>
          </a:p>
          <a:p>
            <a:pPr marL="0" indent="0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1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NASZE PLANY WOBEC GRY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8766A74-ECE9-664E-BC48-9AFE9596D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67724"/>
            <a:ext cx="10178322" cy="5107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Zróżnicowanie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poziomów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  <a:endParaRPr lang="pl-PL" sz="240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Poziomy 1–5: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Zawieraja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wyłącznie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działania dodawania i odejmowania.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Poziomy 6–15: Dodane zostaje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mnożenie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jako nowy rodzaj działania.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Poziomy 16–25: Pojawia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kolejne działanie – dzielenie, co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zwiększa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trudności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0" indent="0">
              <a:buNone/>
            </a:pPr>
            <a:r>
              <a:rPr lang="pl-PL" sz="2400" b="1" dirty="0">
                <a:solidFill>
                  <a:schemeClr val="tx1"/>
                </a:solidFill>
                <a:latin typeface="Calibri" panose="020F0502020204030204" pitchFamily="34" charset="0"/>
              </a:rPr>
              <a:t>4.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Unikalnośc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każdego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4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podejścia</a:t>
            </a:r>
            <a:r>
              <a:rPr lang="pl-PL" sz="24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: </a:t>
            </a: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Dzięki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temu,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że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działania na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każdym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etapie dobierane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sa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losowo,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każde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podejście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poziomu jest unikalne.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Gracz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podchodząc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do tego samego poziomu wielokrotnie (aby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poprawic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swój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wcześniejszy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wynik) nigdy nie trafi na taki sam zestaw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działan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́.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Dzięki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 temu gra nigdy </a:t>
            </a:r>
            <a:r>
              <a:rPr lang="pl-PL" sz="240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sie</a:t>
            </a:r>
            <a:r>
              <a:rPr lang="pl-PL" sz="24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̨ nie znudzi. </a:t>
            </a:r>
            <a:endParaRPr lang="pl-PL" sz="2400" dirty="0">
              <a:solidFill>
                <a:schemeClr val="tx1"/>
              </a:solidFill>
              <a:effectLst/>
              <a:latin typeface="SymbolMT"/>
            </a:endParaRPr>
          </a:p>
          <a:p>
            <a:pPr marL="0" indent="0">
              <a:buNone/>
            </a:pPr>
            <a:endParaRPr lang="pl-PL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6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 CZEGO SIĘ ZACZĘŁO</a:t>
            </a:r>
          </a:p>
        </p:txBody>
      </p:sp>
      <p:pic>
        <p:nvPicPr>
          <p:cNvPr id="5" name="Symbol zastępczy zawartości 4" descr="Obraz zawierający tekst, zrzut ekranu, Oprogramowanie multimedialne, oprogramowanie&#10;&#10;Opis wygenerowany automatycznie">
            <a:extLst>
              <a:ext uri="{FF2B5EF4-FFF2-40B4-BE49-F238E27FC236}">
                <a16:creationId xmlns:a16="http://schemas.microsoft.com/office/drawing/2014/main" id="{B0DD5C49-1075-FC4F-85D3-2C2F9DD21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28451"/>
            <a:ext cx="7698935" cy="5425424"/>
          </a:xfrm>
        </p:spPr>
      </p:pic>
      <p:pic>
        <p:nvPicPr>
          <p:cNvPr id="7" name="Obraz 6" descr="Obraz zawierający tekst, zrzut ekranu, multimedia, smartfon&#10;&#10;Opis wygenerowany automatycznie">
            <a:extLst>
              <a:ext uri="{FF2B5EF4-FFF2-40B4-BE49-F238E27FC236}">
                <a16:creationId xmlns:a16="http://schemas.microsoft.com/office/drawing/2014/main" id="{D619510E-1540-A240-8956-FB6A9BA0B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568" y="2110049"/>
            <a:ext cx="5016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3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 CZEGO SIĘ ZACZĘŁO</a:t>
            </a:r>
          </a:p>
        </p:txBody>
      </p:sp>
      <p:pic>
        <p:nvPicPr>
          <p:cNvPr id="8" name="Symbol zastępczy zawartości 7" descr="Obraz zawierający tekst, zrzut ekranu, Karteczka samoprzylepna, Czcionka&#10;&#10;Opis wygenerowany automatycznie">
            <a:extLst>
              <a:ext uri="{FF2B5EF4-FFF2-40B4-BE49-F238E27FC236}">
                <a16:creationId xmlns:a16="http://schemas.microsoft.com/office/drawing/2014/main" id="{39096F9C-A7C4-0C49-B1D0-45C697203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14208"/>
            <a:ext cx="6324701" cy="5187166"/>
          </a:xfrm>
        </p:spPr>
      </p:pic>
      <p:pic>
        <p:nvPicPr>
          <p:cNvPr id="9" name="Symbol zastępczy zawartości 4" descr="Obraz zawierający tekst, zrzut ekranu, Oprogramowanie multimedialne, oprogramowanie&#10;&#10;Opis wygenerowany automatycznie">
            <a:extLst>
              <a:ext uri="{FF2B5EF4-FFF2-40B4-BE49-F238E27FC236}">
                <a16:creationId xmlns:a16="http://schemas.microsoft.com/office/drawing/2014/main" id="{335FF09F-B4B6-D448-A8C9-33562B32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77" y="1874517"/>
            <a:ext cx="6054436" cy="42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3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D337F-5C74-9B40-978D-39F9C4BC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1640894"/>
          </a:xfrm>
        </p:spPr>
        <p:txBody>
          <a:bodyPr anchor="t">
            <a:normAutofit/>
          </a:bodyPr>
          <a:lstStyle/>
          <a:p>
            <a:endParaRPr lang="pl-PL" sz="4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61B3B2-3973-524D-9609-D0D5982E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2286001"/>
            <a:ext cx="3384330" cy="3940844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9" name="Symbol zastępczy zawartości 8" descr="Obraz zawierający tekst, zrzut ekranu, Karteczka samoprzylepna, kwadrat&#10;&#10;Opis wygenerowany automatycznie">
            <a:extLst>
              <a:ext uri="{FF2B5EF4-FFF2-40B4-BE49-F238E27FC236}">
                <a16:creationId xmlns:a16="http://schemas.microsoft.com/office/drawing/2014/main" id="{973089CA-DB8F-2440-B47D-11294395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893" y="412139"/>
            <a:ext cx="9653955" cy="603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6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6E0158-71AD-1046-955F-64DAB451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DODAWANIE UŻYTKOWNIKA</a:t>
            </a:r>
          </a:p>
        </p:txBody>
      </p:sp>
      <p:pic>
        <p:nvPicPr>
          <p:cNvPr id="5" name="Symbol zastępczy zawartości 4" descr="Obraz zawierający tekst, zrzut ekranu, Czcionka, Prostokąt&#10;&#10;Opis wygenerowany automatycznie">
            <a:extLst>
              <a:ext uri="{FF2B5EF4-FFF2-40B4-BE49-F238E27FC236}">
                <a16:creationId xmlns:a16="http://schemas.microsoft.com/office/drawing/2014/main" id="{FC990F41-A2A6-CB48-9917-455265A83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672"/>
          <a:stretch/>
        </p:blipFill>
        <p:spPr>
          <a:xfrm>
            <a:off x="2230657" y="1783605"/>
            <a:ext cx="4068543" cy="1844448"/>
          </a:xfrm>
        </p:spPr>
      </p:pic>
      <p:pic>
        <p:nvPicPr>
          <p:cNvPr id="11" name="Obraz 10" descr="Obraz zawierający tekst, zrzut ekranu, Czcionka, multimedia&#10;&#10;Opis wygenerowany automatycznie">
            <a:extLst>
              <a:ext uri="{FF2B5EF4-FFF2-40B4-BE49-F238E27FC236}">
                <a16:creationId xmlns:a16="http://schemas.microsoft.com/office/drawing/2014/main" id="{3C4E4763-7445-7345-A933-FCB989EC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4" y="1368694"/>
            <a:ext cx="5130800" cy="3289300"/>
          </a:xfrm>
          <a:prstGeom prst="rect">
            <a:avLst/>
          </a:prstGeom>
        </p:spPr>
      </p:pic>
      <p:pic>
        <p:nvPicPr>
          <p:cNvPr id="13" name="Obraz 12" descr="Obraz zawierający zrzut ekranu, Wielobarwność, kwadrat, Prostokąt&#10;&#10;Opis wygenerowany automatycznie">
            <a:extLst>
              <a:ext uri="{FF2B5EF4-FFF2-40B4-BE49-F238E27FC236}">
                <a16:creationId xmlns:a16="http://schemas.microsoft.com/office/drawing/2014/main" id="{5AFA88F3-81E7-FD44-83D3-7CC3685F8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4152171"/>
            <a:ext cx="10363200" cy="202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A24A49-DEFF-694E-8D01-E10FC0CD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WYBIERANIE UŻYTKOWNIKA</a:t>
            </a:r>
          </a:p>
        </p:txBody>
      </p:sp>
      <p:pic>
        <p:nvPicPr>
          <p:cNvPr id="5" name="Symbol zastępczy zawartości 4" descr="Obraz zawierający zrzut ekranu, Wielobarwność, linia, Jaskrawoniebieski&#10;&#10;Opis wygenerowany automatycznie">
            <a:extLst>
              <a:ext uri="{FF2B5EF4-FFF2-40B4-BE49-F238E27FC236}">
                <a16:creationId xmlns:a16="http://schemas.microsoft.com/office/drawing/2014/main" id="{7EB8E309-9D94-F14E-A209-D2DEC335F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520223"/>
            <a:ext cx="10179050" cy="1329508"/>
          </a:xfrm>
        </p:spPr>
      </p:pic>
      <p:pic>
        <p:nvPicPr>
          <p:cNvPr id="7" name="Obraz 6" descr="Obraz zawierający tekst, zrzut ekranu, kwadrat, Wielobarwność&#10;&#10;Opis wygenerowany automatycznie">
            <a:extLst>
              <a:ext uri="{FF2B5EF4-FFF2-40B4-BE49-F238E27FC236}">
                <a16:creationId xmlns:a16="http://schemas.microsoft.com/office/drawing/2014/main" id="{036BE61D-E6C1-9648-A517-6D1B34C92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9"/>
          <a:stretch/>
        </p:blipFill>
        <p:spPr>
          <a:xfrm>
            <a:off x="547589" y="3122814"/>
            <a:ext cx="5453706" cy="3352801"/>
          </a:xfrm>
          <a:prstGeom prst="rect">
            <a:avLst/>
          </a:prstGeom>
        </p:spPr>
      </p:pic>
      <p:pic>
        <p:nvPicPr>
          <p:cNvPr id="11" name="Obraz 10" descr="Obraz zawierający zrzut ekranu, tekst, Wielobarwność, kwadrat&#10;&#10;Opis wygenerowany automatycznie">
            <a:extLst>
              <a:ext uri="{FF2B5EF4-FFF2-40B4-BE49-F238E27FC236}">
                <a16:creationId xmlns:a16="http://schemas.microsoft.com/office/drawing/2014/main" id="{120BAB30-6825-BF48-81F9-CA206C461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218" y="3122814"/>
            <a:ext cx="5357193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76562"/>
      </p:ext>
    </p:extLst>
  </p:cSld>
  <p:clrMapOvr>
    <a:masterClrMapping/>
  </p:clrMapOvr>
</p:sld>
</file>

<file path=ppt/theme/theme1.xml><?xml version="1.0" encoding="utf-8"?>
<a:theme xmlns:a="http://schemas.openxmlformats.org/drawingml/2006/main" name="Znaczek">
  <a:themeElements>
    <a:clrScheme name="Znaczek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Znaczek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naczek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500</Words>
  <Application>Microsoft Macintosh PowerPoint</Application>
  <PresentationFormat>Panoramiczny</PresentationFormat>
  <Paragraphs>51</Paragraphs>
  <Slides>23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30" baseType="lpstr">
      <vt:lpstr>Arial</vt:lpstr>
      <vt:lpstr>Baloo Bhaijaan</vt:lpstr>
      <vt:lpstr>Calibri</vt:lpstr>
      <vt:lpstr>Gill Sans MT</vt:lpstr>
      <vt:lpstr>Impact</vt:lpstr>
      <vt:lpstr>SymbolMT</vt:lpstr>
      <vt:lpstr>Znaczek</vt:lpstr>
      <vt:lpstr>JAK POWSTAŁA GRA MATEMATYCZNY WYŚCIG</vt:lpstr>
      <vt:lpstr>NASZE PLANY WOBEC GRY</vt:lpstr>
      <vt:lpstr>NASZE PLANY WOBEC GRY</vt:lpstr>
      <vt:lpstr>NASZE PLANY WOBEC GRY</vt:lpstr>
      <vt:lpstr>OD CZEGO SIĘ ZACZĘŁO</vt:lpstr>
      <vt:lpstr>OD CZEGO SIĘ ZACZĘŁO</vt:lpstr>
      <vt:lpstr>Prezentacja programu PowerPoint</vt:lpstr>
      <vt:lpstr>DODAWANIE UŻYTKOWNIKA</vt:lpstr>
      <vt:lpstr>WYBIERANIE UŻYTKOWNIKA</vt:lpstr>
      <vt:lpstr>ZAPISYWANIE POSTĘPU - AUTOMATYCZNE</vt:lpstr>
      <vt:lpstr>Uruchamianie poziomu</vt:lpstr>
      <vt:lpstr>POMYŚLNE UKOŃCZENIE POZIOMU</vt:lpstr>
      <vt:lpstr>ODBLOKOWANO NOWY POZIOM</vt:lpstr>
      <vt:lpstr>Prezentacja programu PowerPoint</vt:lpstr>
      <vt:lpstr>NIEUKOŃCZENIE POZIOMU</vt:lpstr>
      <vt:lpstr>AKTUALIZACJA GWIAZDEK I NAJLEPSZYCH CZASÓW</vt:lpstr>
      <vt:lpstr>UKOŃCZENIE OSTATNIEGO POZIOMU</vt:lpstr>
      <vt:lpstr>PRZYKŁADY RÓŻNYCH POZIOMÓW</vt:lpstr>
      <vt:lpstr>PRZYKŁADY RÓŻNYCH POZIOMÓW</vt:lpstr>
      <vt:lpstr>PRZYKŁADY RÓŻNYCH POZIOMÓW</vt:lpstr>
      <vt:lpstr>PRZYKŁADY RÓŻNYCH POZIOMÓW</vt:lpstr>
      <vt:lpstr>BIZNESPLAN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JAK POWSTAŁA GRA MATEMATYCZNY WYŚCIG</dc:title>
  <dc:creator>Bartkowiak Daria (STUD)</dc:creator>
  <cp:lastModifiedBy>Bartkowiak Daria (STUD)</cp:lastModifiedBy>
  <cp:revision>1</cp:revision>
  <dcterms:created xsi:type="dcterms:W3CDTF">2025-01-25T15:55:19Z</dcterms:created>
  <dcterms:modified xsi:type="dcterms:W3CDTF">2025-01-25T16:45:46Z</dcterms:modified>
</cp:coreProperties>
</file>